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80" r:id="rId2"/>
    <p:sldId id="270" r:id="rId3"/>
    <p:sldId id="271" r:id="rId4"/>
    <p:sldId id="272" r:id="rId5"/>
    <p:sldId id="273" r:id="rId6"/>
    <p:sldId id="274" r:id="rId7"/>
    <p:sldId id="276" r:id="rId8"/>
    <p:sldId id="282" r:id="rId9"/>
    <p:sldId id="283" r:id="rId10"/>
    <p:sldId id="284" r:id="rId11"/>
    <p:sldId id="281" r:id="rId12"/>
    <p:sldId id="259" r:id="rId13"/>
    <p:sldId id="266" r:id="rId14"/>
    <p:sldId id="285" r:id="rId15"/>
    <p:sldId id="260" r:id="rId16"/>
    <p:sldId id="278" r:id="rId17"/>
    <p:sldId id="264" r:id="rId18"/>
    <p:sldId id="261" r:id="rId19"/>
    <p:sldId id="262" r:id="rId20"/>
    <p:sldId id="267" r:id="rId21"/>
    <p:sldId id="268" r:id="rId22"/>
    <p:sldId id="269" r:id="rId23"/>
    <p:sldId id="279" r:id="rId24"/>
    <p:sldId id="265"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rocool" initials="Z" lastIdx="2" clrIdx="0">
    <p:extLst>
      <p:ext uri="{19B8F6BF-5375-455C-9EA6-DF929625EA0E}">
        <p15:presenceInfo xmlns:p15="http://schemas.microsoft.com/office/powerpoint/2012/main" userId="Zerocoo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20T14:12:28.954" idx="1">
    <p:pos x="10" y="10"/>
    <p:text/>
    <p:extLst>
      <p:ext uri="{C676402C-5697-4E1C-873F-D02D1690AC5C}">
        <p15:threadingInfo xmlns:p15="http://schemas.microsoft.com/office/powerpoint/2012/main" timeZoneBias="-180"/>
      </p:ext>
    </p:extLst>
  </p:cm>
  <p:cm authorId="1" dt="2023-02-20T14:12:42.651" idx="2">
    <p:pos x="6406" y="855"/>
    <p:text>Это нужно для того, чтобы наши дети научились ценить деньги; чтобы были бережливыми; могли разумно тратить деньги. Помимо умения разумно использовать карманные деньги, ребенок должен иметь представление о семейном бюджете, знать основные источники формирования семейного бюджета, бережно относиться, ценить труд всех членов семьи.</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B11CFCA-FBCB-4ECF-A324-10C20869B2B8}"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132900640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B11CFCA-FBCB-4ECF-A324-10C20869B2B8}"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417937228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B11CFCA-FBCB-4ECF-A324-10C20869B2B8}"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B09DA6-61A3-40BE-ADC5-3CE9E8B9F38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8095940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B11CFCA-FBCB-4ECF-A324-10C20869B2B8}"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378851338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B11CFCA-FBCB-4ECF-A324-10C20869B2B8}"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B09DA6-61A3-40BE-ADC5-3CE9E8B9F38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886618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B11CFCA-FBCB-4ECF-A324-10C20869B2B8}"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301638751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B11CFCA-FBCB-4ECF-A324-10C20869B2B8}"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363075003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B11CFCA-FBCB-4ECF-A324-10C20869B2B8}"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185129915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B11CFCA-FBCB-4ECF-A324-10C20869B2B8}"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175764611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B11CFCA-FBCB-4ECF-A324-10C20869B2B8}" type="datetimeFigureOut">
              <a:rPr lang="ru-RU" smtClean="0"/>
              <a:t>27.02.2023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59658934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B11CFCA-FBCB-4ECF-A324-10C20869B2B8}" type="datetimeFigureOut">
              <a:rPr lang="ru-RU" smtClean="0"/>
              <a:t>27.02.2023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328759653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B11CFCA-FBCB-4ECF-A324-10C20869B2B8}" type="datetimeFigureOut">
              <a:rPr lang="ru-RU" smtClean="0"/>
              <a:t>27.02.2023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63013488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B11CFCA-FBCB-4ECF-A324-10C20869B2B8}" type="datetimeFigureOut">
              <a:rPr lang="ru-RU" smtClean="0"/>
              <a:t>27.02.2023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321085053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1CFCA-FBCB-4ECF-A324-10C20869B2B8}" type="datetimeFigureOut">
              <a:rPr lang="ru-RU" smtClean="0"/>
              <a:t>27.02.2023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395007358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AB11CFCA-FBCB-4ECF-A324-10C20869B2B8}" type="datetimeFigureOut">
              <a:rPr lang="ru-RU" smtClean="0"/>
              <a:t>27.02.2023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417053393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B11CFCA-FBCB-4ECF-A324-10C20869B2B8}" type="datetimeFigureOut">
              <a:rPr lang="ru-RU" smtClean="0"/>
              <a:t>27.02.2023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B09DA6-61A3-40BE-ADC5-3CE9E8B9F38D}" type="slidenum">
              <a:rPr lang="ru-RU" smtClean="0"/>
              <a:t>‹#›</a:t>
            </a:fld>
            <a:endParaRPr lang="ru-RU"/>
          </a:p>
        </p:txBody>
      </p:sp>
    </p:spTree>
    <p:extLst>
      <p:ext uri="{BB962C8B-B14F-4D97-AF65-F5344CB8AC3E}">
        <p14:creationId xmlns:p14="http://schemas.microsoft.com/office/powerpoint/2010/main" val="357418034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11CFCA-FBCB-4ECF-A324-10C20869B2B8}" type="datetimeFigureOut">
              <a:rPr lang="ru-RU" smtClean="0"/>
              <a:t>27.02.2023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2B09DA6-61A3-40BE-ADC5-3CE9E8B9F38D}" type="slidenum">
              <a:rPr lang="ru-RU" smtClean="0"/>
              <a:t>‹#›</a:t>
            </a:fld>
            <a:endParaRPr lang="ru-RU"/>
          </a:p>
        </p:txBody>
      </p:sp>
    </p:spTree>
    <p:extLst>
      <p:ext uri="{BB962C8B-B14F-4D97-AF65-F5344CB8AC3E}">
        <p14:creationId xmlns:p14="http://schemas.microsoft.com/office/powerpoint/2010/main" val="424500564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1397" y="815783"/>
            <a:ext cx="5061396" cy="5636531"/>
          </a:xfrm>
        </p:spPr>
        <p:txBody>
          <a:bodyPr>
            <a:normAutofit/>
          </a:bodyPr>
          <a:lstStyle/>
          <a:p>
            <a:pPr algn="ctr"/>
            <a:r>
              <a:rPr lang="ru-RU" sz="1600" dirty="0" smtClean="0">
                <a:solidFill>
                  <a:srgbClr val="0070C0"/>
                </a:solidFill>
                <a:latin typeface="Times New Roman" panose="02020603050405020304" pitchFamily="18" charset="0"/>
                <a:cs typeface="Times New Roman" panose="02020603050405020304" pitchFamily="18" charset="0"/>
              </a:rPr>
              <a:t/>
            </a:r>
            <a:br>
              <a:rPr lang="ru-RU" sz="1600" dirty="0" smtClean="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   </a:t>
            </a:r>
            <a:r>
              <a:rPr lang="ru-RU" sz="2400" dirty="0" smtClean="0">
                <a:solidFill>
                  <a:srgbClr val="0070C0"/>
                </a:solidFill>
                <a:latin typeface="Times New Roman" panose="02020603050405020304" pitchFamily="18" charset="0"/>
                <a:cs typeface="Times New Roman" panose="02020603050405020304" pitchFamily="18" charset="0"/>
              </a:rPr>
              <a:t>Презентация на </a:t>
            </a:r>
            <a:r>
              <a:rPr lang="ru-RU" sz="2400" dirty="0" smtClean="0">
                <a:solidFill>
                  <a:srgbClr val="0070C0"/>
                </a:solidFill>
                <a:latin typeface="Times New Roman" panose="02020603050405020304" pitchFamily="18" charset="0"/>
                <a:cs typeface="Times New Roman" panose="02020603050405020304" pitchFamily="18" charset="0"/>
              </a:rPr>
              <a:t>тему: </a:t>
            </a:r>
            <a:r>
              <a:rPr lang="ru-RU" sz="2400" dirty="0" smtClean="0">
                <a:solidFill>
                  <a:srgbClr val="0070C0"/>
                </a:solidFill>
                <a:latin typeface="Times New Roman" panose="02020603050405020304" pitchFamily="18" charset="0"/>
                <a:cs typeface="Times New Roman" panose="02020603050405020304" pitchFamily="18" charset="0"/>
              </a:rPr>
              <a:t>«Изготовление </a:t>
            </a:r>
            <a:r>
              <a:rPr lang="ru-RU" sz="2400" dirty="0" smtClean="0">
                <a:solidFill>
                  <a:srgbClr val="0070C0"/>
                </a:solidFill>
                <a:latin typeface="Times New Roman" panose="02020603050405020304" pitchFamily="18" charset="0"/>
                <a:cs typeface="Times New Roman" panose="02020603050405020304" pitchFamily="18" charset="0"/>
              </a:rPr>
              <a:t>дидактической </a:t>
            </a:r>
            <a:r>
              <a:rPr lang="ru-RU" sz="2400" dirty="0" smtClean="0">
                <a:solidFill>
                  <a:srgbClr val="0070C0"/>
                </a:solidFill>
                <a:latin typeface="Times New Roman" panose="02020603050405020304" pitchFamily="18" charset="0"/>
                <a:cs typeface="Times New Roman" panose="02020603050405020304" pitchFamily="18" charset="0"/>
              </a:rPr>
              <a:t>игры «Доходы – Расходы</a:t>
            </a:r>
            <a:r>
              <a:rPr lang="ru-RU" sz="2400" dirty="0" smtClean="0">
                <a:solidFill>
                  <a:srgbClr val="0070C0"/>
                </a:solidFill>
                <a:latin typeface="Times New Roman" panose="02020603050405020304" pitchFamily="18" charset="0"/>
                <a:cs typeface="Times New Roman" panose="02020603050405020304" pitchFamily="18" charset="0"/>
              </a:rPr>
              <a:t>»»</a:t>
            </a:r>
            <a:r>
              <a:rPr lang="ru-RU" sz="2000" dirty="0" smtClean="0">
                <a:solidFill>
                  <a:srgbClr val="0070C0"/>
                </a:solidFill>
                <a:latin typeface="Times New Roman" panose="02020603050405020304" pitchFamily="18" charset="0"/>
                <a:cs typeface="Times New Roman" panose="02020603050405020304" pitchFamily="18" charset="0"/>
              </a:rPr>
              <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-Воспитатель первой</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квалификационной категории</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-Немцова Надежда Васильевна</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-Стаж работы 8 лет</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-п. </a:t>
            </a:r>
            <a:r>
              <a:rPr lang="ru-RU" sz="2000" dirty="0" err="1" smtClean="0">
                <a:solidFill>
                  <a:srgbClr val="0070C0"/>
                </a:solidFill>
                <a:latin typeface="Times New Roman" panose="02020603050405020304" pitchFamily="18" charset="0"/>
                <a:cs typeface="Times New Roman" panose="02020603050405020304" pitchFamily="18" charset="0"/>
              </a:rPr>
              <a:t>Клетня</a:t>
            </a:r>
            <a:r>
              <a:rPr lang="ru-RU" sz="2000" dirty="0" smtClean="0">
                <a:solidFill>
                  <a:srgbClr val="0070C0"/>
                </a:solidFill>
                <a:latin typeface="Times New Roman" panose="02020603050405020304" pitchFamily="18" charset="0"/>
                <a:cs typeface="Times New Roman" panose="02020603050405020304" pitchFamily="18" charset="0"/>
              </a:rPr>
              <a:t> Брянской области</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-Контакты:</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Тел. </a:t>
            </a:r>
            <a:r>
              <a:rPr lang="ru-RU" sz="2000" dirty="0" smtClean="0">
                <a:solidFill>
                  <a:srgbClr val="FF0000"/>
                </a:solidFill>
                <a:latin typeface="Times New Roman" panose="02020603050405020304" pitchFamily="18" charset="0"/>
                <a:cs typeface="Times New Roman" panose="02020603050405020304" pitchFamily="18" charset="0"/>
              </a:rPr>
              <a:t>89532800721</a:t>
            </a:r>
            <a:r>
              <a:rPr lang="ru-RU" sz="2000" dirty="0" smtClean="0">
                <a:solidFill>
                  <a:srgbClr val="0070C0"/>
                </a:solidFill>
                <a:latin typeface="Times New Roman" panose="02020603050405020304" pitchFamily="18" charset="0"/>
                <a:cs typeface="Times New Roman" panose="02020603050405020304" pitchFamily="18" charset="0"/>
              </a:rPr>
              <a:t/>
            </a:r>
            <a:br>
              <a:rPr lang="ru-RU" sz="2000" dirty="0" smtClean="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Адрес сайта в сети Интернет</a:t>
            </a:r>
            <a:r>
              <a:rPr lang="en-US" sz="2000" dirty="0" smtClean="0">
                <a:solidFill>
                  <a:srgbClr val="0070C0"/>
                </a:solidFill>
                <a:latin typeface="Times New Roman" panose="02020603050405020304" pitchFamily="18" charset="0"/>
                <a:cs typeface="Times New Roman" panose="02020603050405020304" pitchFamily="18" charset="0"/>
              </a:rPr>
              <a:t/>
            </a:r>
            <a:br>
              <a:rPr lang="en-US" sz="2000" dirty="0" smtClean="0">
                <a:solidFill>
                  <a:srgbClr val="0070C0"/>
                </a:solidFill>
                <a:latin typeface="Times New Roman" panose="02020603050405020304" pitchFamily="18" charset="0"/>
                <a:cs typeface="Times New Roman" panose="02020603050405020304" pitchFamily="18" charset="0"/>
              </a:rPr>
            </a:br>
            <a:r>
              <a:rPr lang="en-US" sz="1800" dirty="0">
                <a:solidFill>
                  <a:srgbClr val="FF0000"/>
                </a:solidFill>
              </a:rPr>
              <a:t>https://</a:t>
            </a:r>
            <a:r>
              <a:rPr lang="en-US" sz="1800" dirty="0" smtClean="0">
                <a:solidFill>
                  <a:srgbClr val="FF0000"/>
                </a:solidFill>
              </a:rPr>
              <a:t>nsportal.ru/nemtsova-nadezhda-vasilevna</a:t>
            </a:r>
            <a:r>
              <a:rPr lang="ru-RU" sz="2000" dirty="0">
                <a:solidFill>
                  <a:srgbClr val="0070C0"/>
                </a:solidFill>
                <a:latin typeface="Times New Roman" panose="02020603050405020304" pitchFamily="18" charset="0"/>
                <a:cs typeface="Times New Roman" panose="02020603050405020304" pitchFamily="18" charset="0"/>
              </a:rPr>
              <a:t/>
            </a:r>
            <a:br>
              <a:rPr lang="ru-RU" sz="2000" dirty="0">
                <a:solidFill>
                  <a:srgbClr val="0070C0"/>
                </a:solidFill>
                <a:latin typeface="Times New Roman" panose="02020603050405020304" pitchFamily="18" charset="0"/>
                <a:cs typeface="Times New Roman" panose="02020603050405020304" pitchFamily="18" charset="0"/>
              </a:rPr>
            </a:br>
            <a:r>
              <a:rPr lang="ru-RU" sz="2000" dirty="0" smtClean="0">
                <a:solidFill>
                  <a:srgbClr val="0070C0"/>
                </a:solidFill>
                <a:latin typeface="Times New Roman" panose="02020603050405020304" pitchFamily="18" charset="0"/>
                <a:cs typeface="Times New Roman" panose="02020603050405020304" pitchFamily="18" charset="0"/>
              </a:rPr>
              <a:t>Адрес электронной почты:</a:t>
            </a:r>
            <a:br>
              <a:rPr lang="ru-RU" sz="2000" dirty="0" smtClean="0">
                <a:solidFill>
                  <a:srgbClr val="0070C0"/>
                </a:solidFill>
                <a:latin typeface="Times New Roman" panose="02020603050405020304" pitchFamily="18" charset="0"/>
                <a:cs typeface="Times New Roman" panose="02020603050405020304" pitchFamily="18" charset="0"/>
              </a:rPr>
            </a:br>
            <a:r>
              <a:rPr lang="en-US" sz="2000" dirty="0" smtClean="0">
                <a:solidFill>
                  <a:srgbClr val="FF0000"/>
                </a:solidFill>
                <a:latin typeface="Times New Roman" panose="02020603050405020304" pitchFamily="18" charset="0"/>
                <a:cs typeface="Times New Roman" panose="02020603050405020304" pitchFamily="18" charset="0"/>
              </a:rPr>
              <a:t>nadyarod76@gmail</a:t>
            </a:r>
            <a:r>
              <a:rPr lang="ru-RU" sz="2000" dirty="0" smtClean="0">
                <a:solidFill>
                  <a:srgbClr val="FF0000"/>
                </a:solidFill>
                <a:latin typeface="Times New Roman" panose="02020603050405020304" pitchFamily="18" charset="0"/>
                <a:cs typeface="Times New Roman" panose="02020603050405020304" pitchFamily="18" charset="0"/>
              </a:rPr>
              <a:t>.</a:t>
            </a:r>
            <a:r>
              <a:rPr lang="en-US" sz="2000" dirty="0" smtClean="0">
                <a:solidFill>
                  <a:srgbClr val="FF0000"/>
                </a:solidFill>
                <a:latin typeface="Times New Roman" panose="02020603050405020304" pitchFamily="18" charset="0"/>
                <a:cs typeface="Times New Roman" panose="02020603050405020304" pitchFamily="18" charset="0"/>
              </a:rPr>
              <a:t>com</a:t>
            </a:r>
            <a:endParaRPr lang="ru-RU" sz="2800" dirty="0">
              <a:solidFill>
                <a:srgbClr val="FF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t="7324" r="3010"/>
          <a:stretch/>
        </p:blipFill>
        <p:spPr>
          <a:xfrm>
            <a:off x="412124" y="979430"/>
            <a:ext cx="4079632" cy="5197567"/>
          </a:xfrm>
          <a:prstGeom prst="rect">
            <a:avLst/>
          </a:prstGeom>
        </p:spPr>
      </p:pic>
      <p:sp>
        <p:nvSpPr>
          <p:cNvPr id="4" name="Прямоугольник 3"/>
          <p:cNvSpPr/>
          <p:nvPr/>
        </p:nvSpPr>
        <p:spPr>
          <a:xfrm>
            <a:off x="1443756" y="169452"/>
            <a:ext cx="6096000" cy="646331"/>
          </a:xfrm>
          <a:prstGeom prst="rect">
            <a:avLst/>
          </a:prstGeom>
        </p:spPr>
        <p:txBody>
          <a:bodyPr>
            <a:spAutoFit/>
          </a:bodyPr>
          <a:lstStyle/>
          <a:p>
            <a:pPr algn="ctr"/>
            <a:r>
              <a:rPr lang="ru-RU" dirty="0">
                <a:solidFill>
                  <a:srgbClr val="0070C0"/>
                </a:solidFill>
                <a:latin typeface="Times New Roman" panose="02020603050405020304" pitchFamily="18" charset="0"/>
                <a:cs typeface="Times New Roman" panose="02020603050405020304" pitchFamily="18" charset="0"/>
              </a:rPr>
              <a:t>Муниципальное дошкольное образовательное учреждение </a:t>
            </a:r>
            <a:r>
              <a:rPr lang="ru-RU" dirty="0" smtClean="0">
                <a:solidFill>
                  <a:srgbClr val="0070C0"/>
                </a:solidFill>
                <a:latin typeface="Times New Roman" panose="02020603050405020304" pitchFamily="18" charset="0"/>
                <a:cs typeface="Times New Roman" panose="02020603050405020304" pitchFamily="18" charset="0"/>
              </a:rPr>
              <a:t>       Детский </a:t>
            </a:r>
            <a:r>
              <a:rPr lang="ru-RU" dirty="0">
                <a:solidFill>
                  <a:srgbClr val="0070C0"/>
                </a:solidFill>
                <a:latin typeface="Times New Roman" panose="02020603050405020304" pitchFamily="18" charset="0"/>
                <a:cs typeface="Times New Roman" panose="02020603050405020304" pitchFamily="18" charset="0"/>
              </a:rPr>
              <a:t>сад «Сказка»</a:t>
            </a:r>
            <a:endParaRPr lang="ru-RU" dirty="0"/>
          </a:p>
        </p:txBody>
      </p:sp>
    </p:spTree>
    <p:extLst>
      <p:ext uri="{BB962C8B-B14F-4D97-AF65-F5344CB8AC3E}">
        <p14:creationId xmlns:p14="http://schemas.microsoft.com/office/powerpoint/2010/main" val="381171309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1"/>
                </a:solidFill>
                <a:latin typeface="Times New Roman" panose="02020603050405020304" pitchFamily="18" charset="0"/>
                <a:cs typeface="Times New Roman" panose="02020603050405020304" pitchFamily="18" charset="0"/>
              </a:rPr>
              <a:t>4.Вырезать.</a:t>
            </a:r>
            <a:endParaRPr lang="ru-RU" dirty="0"/>
          </a:p>
        </p:txBody>
      </p:sp>
      <p:pic>
        <p:nvPicPr>
          <p:cNvPr id="9"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36372" y="1529522"/>
            <a:ext cx="3360173" cy="3881436"/>
          </a:xfrm>
        </p:spPr>
      </p:pic>
      <p:pic>
        <p:nvPicPr>
          <p:cNvPr id="11"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34886" y="2456801"/>
            <a:ext cx="3412900" cy="3881438"/>
          </a:xfrm>
        </p:spPr>
      </p:pic>
    </p:spTree>
    <p:extLst>
      <p:ext uri="{BB962C8B-B14F-4D97-AF65-F5344CB8AC3E}">
        <p14:creationId xmlns:p14="http://schemas.microsoft.com/office/powerpoint/2010/main" val="269826291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428" y="257577"/>
            <a:ext cx="8681574" cy="1672823"/>
          </a:xfrm>
        </p:spPr>
        <p:txBody>
          <a:bodyPr>
            <a:normAutofit fontScale="90000"/>
          </a:bodyPr>
          <a:lstStyle/>
          <a:p>
            <a:r>
              <a:rPr lang="ru-RU" dirty="0">
                <a:solidFill>
                  <a:schemeClr val="tx1"/>
                </a:solidFill>
                <a:latin typeface="Times New Roman" panose="02020603050405020304" pitchFamily="18" charset="0"/>
                <a:cs typeface="Times New Roman" panose="02020603050405020304" pitchFamily="18" charset="0"/>
              </a:rPr>
              <a:t>5.Заламинировать карточки( или обклеить скотчем с обеих сторон, лишний скотч обрезать по контуру карточки).</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98431" y="1930400"/>
            <a:ext cx="3268980" cy="4544282"/>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9158" y="1961449"/>
            <a:ext cx="3279371" cy="4544282"/>
          </a:xfr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908" y="1930400"/>
            <a:ext cx="3002280" cy="4575331"/>
          </a:xfrm>
          <a:prstGeom prst="rect">
            <a:avLst/>
          </a:prstGeom>
        </p:spPr>
      </p:pic>
    </p:spTree>
    <p:extLst>
      <p:ext uri="{BB962C8B-B14F-4D97-AF65-F5344CB8AC3E}">
        <p14:creationId xmlns:p14="http://schemas.microsoft.com/office/powerpoint/2010/main" val="315029809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9715" y="773332"/>
            <a:ext cx="4555953" cy="3412302"/>
          </a:xfrm>
        </p:spPr>
      </p:pic>
      <p:pic>
        <p:nvPicPr>
          <p:cNvPr id="10" name="Объект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80338" y="2193925"/>
            <a:ext cx="4348445" cy="3571294"/>
          </a:xfrm>
        </p:spPr>
      </p:pic>
    </p:spTree>
    <p:extLst>
      <p:ext uri="{BB962C8B-B14F-4D97-AF65-F5344CB8AC3E}">
        <p14:creationId xmlns:p14="http://schemas.microsoft.com/office/powerpoint/2010/main" val="344143239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12914" y="2531908"/>
            <a:ext cx="4623514" cy="3609930"/>
          </a:xfrm>
        </p:spPr>
      </p:pic>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5543" y="850500"/>
            <a:ext cx="4590125" cy="3362816"/>
          </a:xfrm>
        </p:spPr>
      </p:pic>
    </p:spTree>
    <p:extLst>
      <p:ext uri="{BB962C8B-B14F-4D97-AF65-F5344CB8AC3E}">
        <p14:creationId xmlns:p14="http://schemas.microsoft.com/office/powerpoint/2010/main" val="15234835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1"/>
                </a:solidFill>
                <a:latin typeface="Times New Roman" panose="02020603050405020304" pitchFamily="18" charset="0"/>
                <a:cs typeface="Times New Roman" panose="02020603050405020304" pitchFamily="18" charset="0"/>
              </a:rPr>
              <a:t>6.Положить д/и в папку ( или конверт)</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16200000">
            <a:off x="3009813" y="656353"/>
            <a:ext cx="4305512" cy="6283970"/>
          </a:xfrm>
        </p:spPr>
      </p:pic>
    </p:spTree>
    <p:extLst>
      <p:ext uri="{BB962C8B-B14F-4D97-AF65-F5344CB8AC3E}">
        <p14:creationId xmlns:p14="http://schemas.microsoft.com/office/powerpoint/2010/main" val="119528579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9390" y="269823"/>
            <a:ext cx="10424410" cy="1726401"/>
          </a:xfrm>
        </p:spPr>
        <p:txBody>
          <a:bodyPr>
            <a:normAutofit fontScale="90000"/>
          </a:bodyPr>
          <a:lstStyle/>
          <a:p>
            <a:r>
              <a:rPr lang="ru-RU" b="1" dirty="0" smtClean="0"/>
              <a:t/>
            </a:r>
            <a:br>
              <a:rPr lang="ru-RU" b="1" dirty="0" smtClean="0"/>
            </a:br>
            <a:r>
              <a:rPr lang="ru-RU" b="1" dirty="0"/>
              <a:t/>
            </a:r>
            <a:br>
              <a:rPr lang="ru-RU" b="1" dirty="0"/>
            </a:br>
            <a:r>
              <a:rPr lang="ru-RU" b="1" dirty="0" smtClean="0"/>
              <a:t>Дидактическая </a:t>
            </a:r>
            <a:r>
              <a:rPr lang="ru-RU" b="1" dirty="0"/>
              <a:t>игра «Доходы и расходы».</a:t>
            </a:r>
            <a:r>
              <a:rPr lang="ru-RU" dirty="0"/>
              <a:t/>
            </a:r>
            <a:br>
              <a:rPr lang="ru-RU" dirty="0"/>
            </a:br>
            <a:endParaRPr lang="ru-RU" dirty="0"/>
          </a:p>
        </p:txBody>
      </p:sp>
      <p:sp>
        <p:nvSpPr>
          <p:cNvPr id="3" name="Прямоугольник 2"/>
          <p:cNvSpPr/>
          <p:nvPr/>
        </p:nvSpPr>
        <p:spPr>
          <a:xfrm>
            <a:off x="553792" y="1056068"/>
            <a:ext cx="9453093" cy="4278094"/>
          </a:xfrm>
          <a:prstGeom prst="rect">
            <a:avLst/>
          </a:prstGeom>
        </p:spPr>
        <p:txBody>
          <a:bodyPr wrap="square">
            <a:spAutoFit/>
          </a:bodyPr>
          <a:lstStyle/>
          <a:p>
            <a:pPr algn="just">
              <a:lnSpc>
                <a:spcPct val="150000"/>
              </a:lnSpc>
              <a:spcAft>
                <a:spcPts val="750"/>
              </a:spcAft>
            </a:pPr>
            <a:endParaRPr lang="ru-RU" sz="2800" b="1" dirty="0" smtClean="0">
              <a:latin typeface="Times New Roman" panose="02020603050405020304" pitchFamily="18" charset="0"/>
              <a:ea typeface="Times New Roman" panose="02020603050405020304" pitchFamily="18" charset="0"/>
            </a:endParaRPr>
          </a:p>
          <a:p>
            <a:pPr algn="just">
              <a:lnSpc>
                <a:spcPct val="150000"/>
              </a:lnSpc>
              <a:spcAft>
                <a:spcPts val="750"/>
              </a:spcAft>
            </a:pPr>
            <a:r>
              <a:rPr lang="ru-RU" sz="2800" b="1" dirty="0" smtClean="0">
                <a:latin typeface="Times New Roman" panose="02020603050405020304" pitchFamily="18" charset="0"/>
                <a:ea typeface="Times New Roman" panose="02020603050405020304" pitchFamily="18" charset="0"/>
              </a:rPr>
              <a:t>Цель</a:t>
            </a:r>
            <a:r>
              <a:rPr lang="ru-RU" sz="2800" b="1" dirty="0">
                <a:latin typeface="Times New Roman" panose="02020603050405020304" pitchFamily="18" charset="0"/>
                <a:ea typeface="Times New Roman" panose="02020603050405020304" pitchFamily="18" charset="0"/>
              </a:rPr>
              <a:t>: </a:t>
            </a:r>
            <a:r>
              <a:rPr lang="ru-RU" sz="2800" dirty="0">
                <a:latin typeface="Times New Roman" panose="02020603050405020304" pitchFamily="18" charset="0"/>
                <a:ea typeface="Times New Roman" panose="02020603050405020304" pitchFamily="18" charset="0"/>
              </a:rPr>
              <a:t>расширять знания детей о составляющих семейного бюджета: зарплата, стипендия, пенсия и т.д.; формировать основы экономической культуры дошкольников</a:t>
            </a:r>
            <a:r>
              <a:rPr lang="ru-RU" sz="2800" dirty="0" smtClean="0">
                <a:latin typeface="Times New Roman" panose="02020603050405020304" pitchFamily="18" charset="0"/>
                <a:ea typeface="Times New Roman" panose="02020603050405020304" pitchFamily="18" charset="0"/>
              </a:rPr>
              <a:t>.</a:t>
            </a:r>
          </a:p>
          <a:p>
            <a:pPr algn="just">
              <a:lnSpc>
                <a:spcPct val="150000"/>
              </a:lnSpc>
              <a:spcAft>
                <a:spcPts val="750"/>
              </a:spcAft>
            </a:pPr>
            <a:endParaRPr lang="ru-RU" sz="2800" dirty="0" smtClean="0">
              <a:latin typeface="Times New Roman" panose="02020603050405020304" pitchFamily="18" charset="0"/>
              <a:ea typeface="Times New Roman" panose="02020603050405020304" pitchFamily="18" charset="0"/>
            </a:endParaRPr>
          </a:p>
          <a:p>
            <a:pPr algn="just">
              <a:lnSpc>
                <a:spcPct val="150000"/>
              </a:lnSpc>
              <a:spcAft>
                <a:spcPts val="750"/>
              </a:spcAft>
            </a:pPr>
            <a:endParaRPr lang="ru-RU"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327993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5763" y="824248"/>
            <a:ext cx="8268237" cy="5909310"/>
          </a:xfrm>
          <a:prstGeom prst="rect">
            <a:avLst/>
          </a:prstGeom>
        </p:spPr>
        <p:txBody>
          <a:bodyPr wrap="square">
            <a:spAutoFit/>
          </a:bodyPr>
          <a:lstStyle/>
          <a:p>
            <a:pPr>
              <a:lnSpc>
                <a:spcPct val="150000"/>
              </a:lnSpc>
            </a:pPr>
            <a:r>
              <a:rPr lang="ru-RU" sz="2800" b="1" dirty="0">
                <a:latin typeface="Times New Roman" panose="02020603050405020304" pitchFamily="18" charset="0"/>
                <a:cs typeface="Times New Roman" panose="02020603050405020304" pitchFamily="18" charset="0"/>
              </a:rPr>
              <a:t>Программные задачи:</a:t>
            </a:r>
            <a:endParaRPr lang="ru-RU" sz="2800" dirty="0">
              <a:latin typeface="Times New Roman" panose="02020603050405020304" pitchFamily="18" charset="0"/>
              <a:cs typeface="Times New Roman" panose="02020603050405020304" pitchFamily="18" charset="0"/>
            </a:endParaRPr>
          </a:p>
          <a:p>
            <a:pPr lvl="0">
              <a:lnSpc>
                <a:spcPct val="150000"/>
              </a:lnSpc>
            </a:pPr>
            <a:r>
              <a:rPr lang="ru-RU" sz="2800" dirty="0">
                <a:latin typeface="Times New Roman" panose="02020603050405020304" pitchFamily="18" charset="0"/>
                <a:cs typeface="Times New Roman" panose="02020603050405020304" pitchFamily="18" charset="0"/>
              </a:rPr>
              <a:t>развивать познавательный интерес к основам финансовой грамотности;</a:t>
            </a:r>
          </a:p>
          <a:p>
            <a:pPr lvl="0">
              <a:lnSpc>
                <a:spcPct val="150000"/>
              </a:lnSpc>
            </a:pPr>
            <a:r>
              <a:rPr lang="ru-RU" sz="2800" dirty="0">
                <a:latin typeface="Times New Roman" panose="02020603050405020304" pitchFamily="18" charset="0"/>
                <a:cs typeface="Times New Roman" panose="02020603050405020304" pitchFamily="18" charset="0"/>
              </a:rPr>
              <a:t>закрепить понимание того, что у каждой семьи есть свой семейный бюджет </a:t>
            </a:r>
            <a:r>
              <a:rPr lang="ru-RU" sz="2800" i="1" dirty="0">
                <a:latin typeface="Times New Roman" panose="02020603050405020304" pitchFamily="18" charset="0"/>
                <a:cs typeface="Times New Roman" panose="02020603050405020304" pitchFamily="18" charset="0"/>
              </a:rPr>
              <a:t>(доход и расход</a:t>
            </a:r>
            <a:r>
              <a:rPr lang="ru-RU" sz="2800" i="1" dirty="0" smtClean="0">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a:t>
            </a:r>
          </a:p>
          <a:p>
            <a:pPr lvl="0">
              <a:lnSpc>
                <a:spcPct val="150000"/>
              </a:lnSpc>
            </a:pPr>
            <a:r>
              <a:rPr lang="ru-RU" sz="2800" dirty="0">
                <a:latin typeface="Times New Roman" panose="02020603050405020304" pitchFamily="18" charset="0"/>
                <a:cs typeface="Times New Roman" panose="02020603050405020304" pitchFamily="18" charset="0"/>
              </a:rPr>
              <a:t>расширять и активизировать словарный запас дошкольников (бюджет, доход, расход);</a:t>
            </a:r>
          </a:p>
          <a:p>
            <a:pPr lvl="0">
              <a:lnSpc>
                <a:spcPct val="150000"/>
              </a:lnSpc>
            </a:pPr>
            <a:r>
              <a:rPr lang="ru-RU" sz="2800" dirty="0">
                <a:latin typeface="Times New Roman" panose="02020603050405020304" pitchFamily="18" charset="0"/>
                <a:cs typeface="Times New Roman" panose="02020603050405020304" pitchFamily="18" charset="0"/>
              </a:rPr>
              <a:t>развивать память, мышление, воображение.</a:t>
            </a:r>
          </a:p>
          <a:p>
            <a:pPr lvl="0">
              <a:lnSpc>
                <a:spcPct val="150000"/>
              </a:lnSpc>
            </a:pP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40072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705" y="1004340"/>
            <a:ext cx="9042025" cy="2133918"/>
          </a:xfrm>
          <a:prstGeom prst="rect">
            <a:avLst/>
          </a:prstGeom>
        </p:spPr>
        <p:txBody>
          <a:bodyPr wrap="square">
            <a:spAutoFit/>
          </a:bodyPr>
          <a:lstStyle/>
          <a:p>
            <a:pPr algn="just">
              <a:lnSpc>
                <a:spcPct val="150000"/>
              </a:lnSpc>
              <a:spcAft>
                <a:spcPts val="750"/>
              </a:spcAft>
            </a:pPr>
            <a:endParaRPr lang="ru-RU" sz="2800" b="1" dirty="0" smtClean="0">
              <a:latin typeface="Times New Roman" panose="02020603050405020304" pitchFamily="18" charset="0"/>
              <a:ea typeface="Times New Roman" panose="02020603050405020304" pitchFamily="18" charset="0"/>
            </a:endParaRPr>
          </a:p>
          <a:p>
            <a:pPr algn="just">
              <a:lnSpc>
                <a:spcPct val="150000"/>
              </a:lnSpc>
              <a:spcAft>
                <a:spcPts val="750"/>
              </a:spcAft>
            </a:pPr>
            <a:r>
              <a:rPr lang="ru-RU" sz="2800" b="1" dirty="0" smtClean="0">
                <a:latin typeface="Times New Roman" panose="02020603050405020304" pitchFamily="18" charset="0"/>
                <a:ea typeface="Times New Roman" panose="02020603050405020304" pitchFamily="18" charset="0"/>
              </a:rPr>
              <a:t>Материал</a:t>
            </a:r>
            <a:r>
              <a:rPr lang="ru-RU" sz="2800" b="1" dirty="0">
                <a:latin typeface="Times New Roman" panose="02020603050405020304" pitchFamily="18" charset="0"/>
                <a:ea typeface="Times New Roman" panose="02020603050405020304" pitchFamily="18" charset="0"/>
              </a:rPr>
              <a:t>: </a:t>
            </a:r>
            <a:r>
              <a:rPr lang="ru-RU" sz="2800" dirty="0">
                <a:latin typeface="Times New Roman" panose="02020603050405020304" pitchFamily="18" charset="0"/>
                <a:ea typeface="Times New Roman" panose="02020603050405020304" pitchFamily="18" charset="0"/>
              </a:rPr>
              <a:t>2 карточки, изображающие кошелек («доходы семьи» и «расходы семьи») и 16  маленьких карточек.</a:t>
            </a:r>
          </a:p>
        </p:txBody>
      </p:sp>
    </p:spTree>
    <p:extLst>
      <p:ext uri="{BB962C8B-B14F-4D97-AF65-F5344CB8AC3E}">
        <p14:creationId xmlns:p14="http://schemas.microsoft.com/office/powerpoint/2010/main" val="219187496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3037" y="478558"/>
            <a:ext cx="9040969" cy="9192260"/>
          </a:xfrm>
          <a:prstGeom prst="rect">
            <a:avLst/>
          </a:prstGeom>
        </p:spPr>
        <p:txBody>
          <a:bodyPr wrap="square">
            <a:spAutoFit/>
          </a:bodyPr>
          <a:lstStyle/>
          <a:p>
            <a:pPr algn="just">
              <a:spcAft>
                <a:spcPts val="750"/>
              </a:spcAft>
            </a:pPr>
            <a:endParaRPr lang="ru-RU" sz="2800" b="1" dirty="0" smtClean="0">
              <a:latin typeface="Times New Roman" panose="02020603050405020304" pitchFamily="18" charset="0"/>
              <a:ea typeface="Times New Roman" panose="02020603050405020304" pitchFamily="18" charset="0"/>
            </a:endParaRPr>
          </a:p>
          <a:p>
            <a:pPr algn="just">
              <a:spcAft>
                <a:spcPts val="750"/>
              </a:spcAft>
            </a:pPr>
            <a:endParaRPr lang="ru-RU" sz="2800" b="1" dirty="0">
              <a:latin typeface="Times New Roman" panose="02020603050405020304" pitchFamily="18" charset="0"/>
              <a:ea typeface="Times New Roman" panose="02020603050405020304" pitchFamily="18" charset="0"/>
            </a:endParaRPr>
          </a:p>
          <a:p>
            <a:pPr algn="just">
              <a:spcAft>
                <a:spcPts val="750"/>
              </a:spcAft>
            </a:pPr>
            <a:r>
              <a:rPr lang="ru-RU" sz="2800" b="1" dirty="0" smtClean="0">
                <a:latin typeface="Times New Roman" panose="02020603050405020304" pitchFamily="18" charset="0"/>
                <a:ea typeface="Times New Roman" panose="02020603050405020304" pitchFamily="18" charset="0"/>
              </a:rPr>
              <a:t>Ход </a:t>
            </a:r>
            <a:r>
              <a:rPr lang="ru-RU" sz="2800" b="1" dirty="0">
                <a:latin typeface="Times New Roman" panose="02020603050405020304" pitchFamily="18" charset="0"/>
                <a:ea typeface="Times New Roman" panose="02020603050405020304" pitchFamily="18" charset="0"/>
              </a:rPr>
              <a:t>и варианты игры:</a:t>
            </a:r>
            <a:endParaRPr lang="ru-RU" sz="2800" dirty="0">
              <a:latin typeface="Times New Roman" panose="02020603050405020304" pitchFamily="18" charset="0"/>
              <a:ea typeface="Times New Roman" panose="02020603050405020304" pitchFamily="18" charset="0"/>
            </a:endParaRPr>
          </a:p>
          <a:p>
            <a:pPr algn="just">
              <a:lnSpc>
                <a:spcPct val="150000"/>
              </a:lnSpc>
              <a:spcAft>
                <a:spcPts val="750"/>
              </a:spcAft>
            </a:pPr>
            <a:r>
              <a:rPr lang="ru-RU" sz="2800" dirty="0">
                <a:latin typeface="Times New Roman" panose="02020603050405020304" pitchFamily="18" charset="0"/>
                <a:ea typeface="Times New Roman" panose="02020603050405020304" pitchFamily="18" charset="0"/>
              </a:rPr>
              <a:t>Играют от </a:t>
            </a:r>
            <a:r>
              <a:rPr lang="ru-RU" sz="2800" dirty="0" smtClean="0">
                <a:latin typeface="Times New Roman" panose="02020603050405020304" pitchFamily="18" charset="0"/>
                <a:ea typeface="Times New Roman" panose="02020603050405020304" pitchFamily="18" charset="0"/>
              </a:rPr>
              <a:t>2 игроков (или 2 команд). </a:t>
            </a:r>
            <a:r>
              <a:rPr lang="ru-RU" sz="2800" dirty="0">
                <a:latin typeface="Times New Roman" panose="02020603050405020304" pitchFamily="18" charset="0"/>
                <a:ea typeface="Times New Roman" panose="02020603050405020304" pitchFamily="18" charset="0"/>
              </a:rPr>
              <a:t>Выбирают ведущего (ведущим может быть как взрослый, так и ребенок). Ведущий раздает карточки с кошельками игрокам, маленькие карточки с изображением расходов и доходов семьи кладет перед собой лицевой стороной вниз</a:t>
            </a:r>
            <a:r>
              <a:rPr lang="ru-RU" sz="2800" dirty="0" smtClean="0">
                <a:latin typeface="Times New Roman" panose="02020603050405020304" pitchFamily="18" charset="0"/>
                <a:ea typeface="Times New Roman" panose="02020603050405020304" pitchFamily="18" charset="0"/>
              </a:rPr>
              <a:t>.</a:t>
            </a:r>
          </a:p>
          <a:p>
            <a:pPr algn="just">
              <a:spcAft>
                <a:spcPts val="750"/>
              </a:spcAft>
            </a:pPr>
            <a:endParaRPr lang="ru-RU" sz="2800" dirty="0">
              <a:effectLst/>
              <a:latin typeface="Times New Roman" panose="02020603050405020304" pitchFamily="18" charset="0"/>
              <a:ea typeface="Times New Roman" panose="02020603050405020304" pitchFamily="18" charset="0"/>
            </a:endParaRPr>
          </a:p>
          <a:p>
            <a:pPr algn="just">
              <a:spcAft>
                <a:spcPts val="750"/>
              </a:spcAft>
            </a:pPr>
            <a:endParaRPr lang="ru-RU" sz="2800" dirty="0" smtClean="0">
              <a:latin typeface="Times New Roman" panose="02020603050405020304" pitchFamily="18" charset="0"/>
              <a:ea typeface="Times New Roman" panose="02020603050405020304" pitchFamily="18" charset="0"/>
            </a:endParaRPr>
          </a:p>
          <a:p>
            <a:pPr algn="just">
              <a:spcAft>
                <a:spcPts val="750"/>
              </a:spcAft>
            </a:pPr>
            <a:endParaRPr lang="ru-RU" sz="2800" dirty="0">
              <a:effectLst/>
              <a:latin typeface="Times New Roman" panose="02020603050405020304" pitchFamily="18" charset="0"/>
              <a:ea typeface="Times New Roman" panose="02020603050405020304" pitchFamily="18" charset="0"/>
            </a:endParaRPr>
          </a:p>
          <a:p>
            <a:pPr algn="just">
              <a:spcAft>
                <a:spcPts val="750"/>
              </a:spcAft>
            </a:pPr>
            <a:endParaRPr lang="ru-RU" sz="2800" dirty="0" smtClean="0">
              <a:effectLst/>
              <a:latin typeface="Times New Roman" panose="02020603050405020304" pitchFamily="18" charset="0"/>
              <a:ea typeface="Times New Roman" panose="02020603050405020304" pitchFamily="18" charset="0"/>
            </a:endParaRPr>
          </a:p>
          <a:p>
            <a:pPr algn="just">
              <a:spcAft>
                <a:spcPts val="750"/>
              </a:spcAft>
            </a:pPr>
            <a:endParaRPr lang="ru-RU" sz="2800" dirty="0">
              <a:latin typeface="Times New Roman" panose="02020603050405020304" pitchFamily="18" charset="0"/>
              <a:ea typeface="Times New Roman" panose="02020603050405020304" pitchFamily="18" charset="0"/>
            </a:endParaRPr>
          </a:p>
          <a:p>
            <a:pPr algn="just">
              <a:spcAft>
                <a:spcPts val="750"/>
              </a:spcAft>
            </a:pPr>
            <a:endParaRPr lang="ru-RU" sz="2800" dirty="0" smtClean="0">
              <a:effectLst/>
              <a:latin typeface="Times New Roman" panose="02020603050405020304" pitchFamily="18" charset="0"/>
              <a:ea typeface="Times New Roman" panose="02020603050405020304" pitchFamily="18" charset="0"/>
            </a:endParaRPr>
          </a:p>
          <a:p>
            <a:pPr algn="just">
              <a:spcAft>
                <a:spcPts val="750"/>
              </a:spcAft>
            </a:pPr>
            <a:endParaRPr lang="ru-RU" sz="2800" dirty="0">
              <a:latin typeface="Times New Roman" panose="02020603050405020304" pitchFamily="18" charset="0"/>
              <a:ea typeface="Times New Roman" panose="02020603050405020304" pitchFamily="18" charset="0"/>
            </a:endParaRPr>
          </a:p>
          <a:p>
            <a:pPr algn="just">
              <a:spcAft>
                <a:spcPts val="750"/>
              </a:spcAft>
            </a:pP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047267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8794" y="502276"/>
            <a:ext cx="10406130" cy="5365571"/>
          </a:xfrm>
          <a:prstGeom prst="rect">
            <a:avLst/>
          </a:prstGeom>
        </p:spPr>
        <p:txBody>
          <a:bodyPr wrap="square">
            <a:spAutoFit/>
          </a:bodyPr>
          <a:lstStyle/>
          <a:p>
            <a:pPr algn="just">
              <a:lnSpc>
                <a:spcPct val="150000"/>
              </a:lnSpc>
              <a:spcAft>
                <a:spcPts val="750"/>
              </a:spcAft>
            </a:pPr>
            <a:r>
              <a:rPr lang="ru-RU" sz="2800" dirty="0">
                <a:latin typeface="Times New Roman" panose="02020603050405020304" pitchFamily="18" charset="0"/>
                <a:ea typeface="Times New Roman" panose="02020603050405020304" pitchFamily="18" charset="0"/>
              </a:rPr>
              <a:t>Ведущий берет любую карточку с изображением расходов или </a:t>
            </a:r>
            <a:r>
              <a:rPr lang="ru-RU" sz="2800" dirty="0" smtClean="0">
                <a:latin typeface="Times New Roman" panose="02020603050405020304" pitchFamily="18" charset="0"/>
                <a:ea typeface="Times New Roman" panose="02020603050405020304" pitchFamily="18" charset="0"/>
              </a:rPr>
              <a:t>доходов, называет </a:t>
            </a:r>
            <a:r>
              <a:rPr lang="ru-RU" sz="2800" dirty="0">
                <a:latin typeface="Times New Roman" panose="02020603050405020304" pitchFamily="18" charset="0"/>
                <a:ea typeface="Times New Roman" panose="02020603050405020304" pitchFamily="18" charset="0"/>
              </a:rPr>
              <a:t>и показывает ее. К какому кошельку она подходит, тот игрок забирает ее себе. И так до тех пор, пока не соберутся карточки игроков. Выигрывает тот, кто правильно соберёт свои карточки</a:t>
            </a:r>
            <a:r>
              <a:rPr lang="ru-RU" sz="2800" dirty="0" smtClean="0">
                <a:latin typeface="Times New Roman" panose="02020603050405020304" pitchFamily="18" charset="0"/>
                <a:ea typeface="Times New Roman" panose="02020603050405020304" pitchFamily="18" charset="0"/>
              </a:rPr>
              <a:t>.</a:t>
            </a:r>
          </a:p>
          <a:p>
            <a:pPr algn="just">
              <a:lnSpc>
                <a:spcPct val="150000"/>
              </a:lnSpc>
              <a:spcAft>
                <a:spcPts val="750"/>
              </a:spcAft>
            </a:pPr>
            <a:r>
              <a:rPr lang="ru-RU" sz="2800" dirty="0">
                <a:latin typeface="Times New Roman" panose="02020603050405020304" pitchFamily="18" charset="0"/>
                <a:cs typeface="Times New Roman" panose="02020603050405020304" pitchFamily="18" charset="0"/>
              </a:rPr>
              <a:t>Далее знакомим детей с такими понятиями: «Что такое семейный бюджет» и из чего он складывается, «планирование расходов в соответствии с бюджетом». </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61171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7736" y="1275008"/>
            <a:ext cx="9118242" cy="4616648"/>
          </a:xfrm>
          <a:prstGeom prst="rect">
            <a:avLst/>
          </a:prstGeom>
        </p:spPr>
        <p:txBody>
          <a:bodyPr wrap="square">
            <a:spAutoFit/>
          </a:bodyPr>
          <a:lstStyle/>
          <a:p>
            <a:pPr marL="457200">
              <a:lnSpc>
                <a:spcPct val="150000"/>
              </a:lnSpc>
            </a:pPr>
            <a:r>
              <a:rPr lang="ru-RU" sz="2800" b="1" dirty="0">
                <a:latin typeface="Times New Roman" panose="02020603050405020304" pitchFamily="18" charset="0"/>
                <a:ea typeface="Times New Roman" panose="02020603050405020304" pitchFamily="18" charset="0"/>
              </a:rPr>
              <a:t>Актуальность </a:t>
            </a:r>
            <a:endParaRPr lang="ru-RU" sz="2800" dirty="0">
              <a:latin typeface="Times New Roman" panose="02020603050405020304" pitchFamily="18" charset="0"/>
              <a:ea typeface="Times New Roman" panose="02020603050405020304" pitchFamily="18" charset="0"/>
            </a:endParaRPr>
          </a:p>
          <a:p>
            <a:pPr marL="457200">
              <a:lnSpc>
                <a:spcPct val="150000"/>
              </a:lnSpc>
            </a:pPr>
            <a:r>
              <a:rPr lang="ru-RU" sz="2800" dirty="0">
                <a:latin typeface="Times New Roman" panose="02020603050405020304" pitchFamily="18" charset="0"/>
                <a:ea typeface="Times New Roman" panose="02020603050405020304" pitchFamily="18" charset="0"/>
              </a:rPr>
              <a:t>Психологи, педагоги, социологи по всему миру ведут горячие споры по поводу того, когда начинать приобщать малышей к взрослому миру. Несмотря на разницу во мнениях, все специалисты сходятся в одном: говорить  с ребенком о деньгах нужно обязательно. </a:t>
            </a:r>
          </a:p>
        </p:txBody>
      </p:sp>
    </p:spTree>
    <p:extLst>
      <p:ext uri="{BB962C8B-B14F-4D97-AF65-F5344CB8AC3E}">
        <p14:creationId xmlns:p14="http://schemas.microsoft.com/office/powerpoint/2010/main" val="272299120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5857" y="850005"/>
            <a:ext cx="4184650" cy="4382663"/>
          </a:xfrm>
        </p:spPr>
      </p:pic>
      <p:pic>
        <p:nvPicPr>
          <p:cNvPr id="6" name="Объект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236983" y="1569792"/>
            <a:ext cx="4183062" cy="4382067"/>
          </a:xfrm>
        </p:spPr>
      </p:pic>
    </p:spTree>
    <p:extLst>
      <p:ext uri="{BB962C8B-B14F-4D97-AF65-F5344CB8AC3E}">
        <p14:creationId xmlns:p14="http://schemas.microsoft.com/office/powerpoint/2010/main" val="385883277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0286" y="734096"/>
            <a:ext cx="4183062" cy="3931306"/>
          </a:xfrm>
        </p:spPr>
      </p:pic>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224" y="2215167"/>
            <a:ext cx="4184650" cy="3931902"/>
          </a:xfrm>
        </p:spPr>
      </p:pic>
    </p:spTree>
    <p:extLst>
      <p:ext uri="{BB962C8B-B14F-4D97-AF65-F5344CB8AC3E}">
        <p14:creationId xmlns:p14="http://schemas.microsoft.com/office/powerpoint/2010/main" val="6818507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223576" y="2059188"/>
            <a:ext cx="4183062" cy="4240399"/>
          </a:xfrm>
        </p:spPr>
      </p:pic>
      <p:pic>
        <p:nvPicPr>
          <p:cNvPr id="10"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7334" y="609600"/>
            <a:ext cx="4184650" cy="4242426"/>
          </a:xfrm>
        </p:spPr>
      </p:pic>
    </p:spTree>
    <p:extLst>
      <p:ext uri="{BB962C8B-B14F-4D97-AF65-F5344CB8AC3E}">
        <p14:creationId xmlns:p14="http://schemas.microsoft.com/office/powerpoint/2010/main" val="196183996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75668" y="1930400"/>
            <a:ext cx="4183062" cy="4266157"/>
          </a:xfrm>
        </p:spPr>
      </p:pic>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0410" y="609600"/>
            <a:ext cx="4184650" cy="4266157"/>
          </a:xfrm>
        </p:spPr>
      </p:pic>
    </p:spTree>
    <p:extLst>
      <p:ext uri="{BB962C8B-B14F-4D97-AF65-F5344CB8AC3E}">
        <p14:creationId xmlns:p14="http://schemas.microsoft.com/office/powerpoint/2010/main" val="54621776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3031" y="1043190"/>
            <a:ext cx="9170972" cy="3007644"/>
          </a:xfrm>
        </p:spPr>
        <p:txBody>
          <a:bodyPr/>
          <a:lstStyle/>
          <a:p>
            <a:pPr algn="ctr"/>
            <a:r>
              <a:rPr lang="ru-RU" dirty="0" smtClean="0">
                <a:solidFill>
                  <a:srgbClr val="FF0000"/>
                </a:solidFill>
                <a:latin typeface="Times New Roman" panose="02020603050405020304" pitchFamily="18" charset="0"/>
                <a:cs typeface="Times New Roman" panose="02020603050405020304" pitchFamily="18" charset="0"/>
              </a:rPr>
              <a:t>   Спасибо </a:t>
            </a:r>
            <a:br>
              <a:rPr lang="ru-RU" dirty="0" smtClean="0">
                <a:solidFill>
                  <a:srgbClr val="FF0000"/>
                </a:solidFill>
                <a:latin typeface="Times New Roman" panose="02020603050405020304" pitchFamily="18" charset="0"/>
                <a:cs typeface="Times New Roman" panose="02020603050405020304" pitchFamily="18" charset="0"/>
              </a:rPr>
            </a:br>
            <a:r>
              <a:rPr lang="ru-RU" dirty="0" smtClean="0">
                <a:solidFill>
                  <a:srgbClr val="FF0000"/>
                </a:solidFill>
                <a:latin typeface="Times New Roman" panose="02020603050405020304" pitchFamily="18" charset="0"/>
                <a:cs typeface="Times New Roman" panose="02020603050405020304" pitchFamily="18" charset="0"/>
              </a:rPr>
              <a:t>    за внимание</a:t>
            </a:r>
            <a:endParaRPr lang="ru-RU"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09345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8644" y="682579"/>
            <a:ext cx="9478849" cy="5262979"/>
          </a:xfrm>
          <a:prstGeom prst="rect">
            <a:avLst/>
          </a:prstGeom>
        </p:spPr>
        <p:txBody>
          <a:bodyPr wrap="square">
            <a:spAutoFit/>
          </a:bodyPr>
          <a:lstStyle/>
          <a:p>
            <a:pPr marL="457200">
              <a:lnSpc>
                <a:spcPct val="150000"/>
              </a:lnSpc>
            </a:pPr>
            <a:endParaRPr lang="ru-RU" sz="2800" dirty="0" smtClean="0">
              <a:latin typeface="Times New Roman" panose="02020603050405020304" pitchFamily="18" charset="0"/>
              <a:ea typeface="Times New Roman" panose="02020603050405020304" pitchFamily="18" charset="0"/>
            </a:endParaRPr>
          </a:p>
          <a:p>
            <a:pPr marL="457200">
              <a:lnSpc>
                <a:spcPct val="150000"/>
              </a:lnSpc>
            </a:pPr>
            <a:r>
              <a:rPr lang="ru-RU" sz="2800" dirty="0" smtClean="0">
                <a:latin typeface="Times New Roman" panose="02020603050405020304" pitchFamily="18" charset="0"/>
                <a:ea typeface="Times New Roman" panose="02020603050405020304" pitchFamily="18" charset="0"/>
              </a:rPr>
              <a:t>Это </a:t>
            </a:r>
            <a:r>
              <a:rPr lang="ru-RU" sz="2800" dirty="0">
                <a:latin typeface="Times New Roman" panose="02020603050405020304" pitchFamily="18" charset="0"/>
                <a:ea typeface="Times New Roman" panose="02020603050405020304" pitchFamily="18" charset="0"/>
              </a:rPr>
              <a:t>нужно для того, чтобы наши дети научились ценить деньги; чтобы были бережливыми; могли разумно тратить деньги. Помимо умения разумно использовать карманные деньги, ребенок должен иметь представление о семейном бюджете, знать основные источники формирования семейного бюджета, бережно относиться, ценить труд всех членов семьи. </a:t>
            </a:r>
          </a:p>
        </p:txBody>
      </p:sp>
    </p:spTree>
    <p:extLst>
      <p:ext uri="{BB962C8B-B14F-4D97-AF65-F5344CB8AC3E}">
        <p14:creationId xmlns:p14="http://schemas.microsoft.com/office/powerpoint/2010/main" val="649994107"/>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5765" y="412125"/>
            <a:ext cx="9015212" cy="4539191"/>
          </a:xfrm>
          <a:prstGeom prst="rect">
            <a:avLst/>
          </a:prstGeom>
        </p:spPr>
        <p:txBody>
          <a:bodyPr wrap="square">
            <a:spAutoFit/>
          </a:bodyPr>
          <a:lstStyle/>
          <a:p>
            <a:pPr>
              <a:lnSpc>
                <a:spcPct val="150000"/>
              </a:lnSpc>
            </a:pPr>
            <a:endParaRPr lang="ru-RU" sz="28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ru-RU" sz="2800"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sz="2800" dirty="0">
                <a:latin typeface="Times New Roman" panose="02020603050405020304" pitchFamily="18" charset="0"/>
                <a:ea typeface="Calibri" panose="020F0502020204030204" pitchFamily="34" charset="0"/>
                <a:cs typeface="Times New Roman" panose="02020603050405020304" pitchFamily="18" charset="0"/>
              </a:rPr>
              <a:t>современных условиях жизни планирование семейного  бюджета очень важно. Актуальность выбранной темы обоснована тем, что деньги являются важнейшим атрибутом семьи. Деньги необходимы для того, чтобы обеспечить существование семьи. Из денежных поступлений складывается семейный бюджет</a:t>
            </a:r>
            <a:r>
              <a:rPr lang="ru-RU"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733716"/>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1673" y="682580"/>
            <a:ext cx="8718997" cy="3891193"/>
          </a:xfrm>
          <a:prstGeom prst="rect">
            <a:avLst/>
          </a:prstGeom>
        </p:spPr>
        <p:txBody>
          <a:bodyPr wrap="square">
            <a:spAutoFit/>
          </a:bodyPr>
          <a:lstStyle/>
          <a:p>
            <a:pPr>
              <a:lnSpc>
                <a:spcPct val="150000"/>
              </a:lnSpc>
            </a:pPr>
            <a:r>
              <a:rPr lang="ru-RU" sz="2800" dirty="0">
                <a:latin typeface="Times New Roman" panose="02020603050405020304" pitchFamily="18" charset="0"/>
                <a:ea typeface="Calibri" panose="020F0502020204030204" pitchFamily="34" charset="0"/>
                <a:cs typeface="Times New Roman" panose="02020603050405020304" pitchFamily="18" charset="0"/>
              </a:rPr>
              <a:t> От правильно составленного семейного бюджета зависит благополучие семьи. А дети, как члены семьи, как потребители должны понимать роль доходов и рационального использования денежных поступлений в семейный бюджет. </a:t>
            </a:r>
            <a:endParaRPr lang="ru-RU" sz="28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ru-RU" sz="2800" dirty="0"/>
          </a:p>
        </p:txBody>
      </p:sp>
    </p:spTree>
    <p:extLst>
      <p:ext uri="{BB962C8B-B14F-4D97-AF65-F5344CB8AC3E}">
        <p14:creationId xmlns:p14="http://schemas.microsoft.com/office/powerpoint/2010/main" val="2175552031"/>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913" y="746975"/>
            <a:ext cx="8603087" cy="3970318"/>
          </a:xfrm>
          <a:prstGeom prst="rect">
            <a:avLst/>
          </a:prstGeom>
        </p:spPr>
        <p:txBody>
          <a:bodyPr wrap="square">
            <a:spAutoFit/>
          </a:bodyPr>
          <a:lstStyle/>
          <a:p>
            <a:pPr>
              <a:lnSpc>
                <a:spcPct val="150000"/>
              </a:lnSpc>
            </a:pPr>
            <a:r>
              <a:rPr lang="ru-RU" sz="2800" dirty="0">
                <a:latin typeface="Times New Roman" panose="02020603050405020304" pitchFamily="18" charset="0"/>
                <a:ea typeface="Calibri" panose="020F0502020204030204" pitchFamily="34" charset="0"/>
                <a:cs typeface="Times New Roman" panose="02020603050405020304" pitchFamily="18" charset="0"/>
              </a:rPr>
              <a:t>Совместное планирование бюджета поможет ребенку увидеть, на что тратятся в семье деньги, а на чем можно сэкономить, чтобы в впоследствии приобрести необходимую вещь или скопить средства на семейный отдых. В связи с этим данная тема актуальна на сегодняшний день, как для взрослых, так и для детей.</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57618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2885" y="515155"/>
            <a:ext cx="8281115" cy="5909310"/>
          </a:xfrm>
          <a:prstGeom prst="rect">
            <a:avLst/>
          </a:prstGeom>
        </p:spPr>
        <p:txBody>
          <a:bodyPr wrap="square">
            <a:spAutoFit/>
          </a:bodyPr>
          <a:lstStyle/>
          <a:p>
            <a:pPr>
              <a:lnSpc>
                <a:spcPct val="150000"/>
              </a:lnSpc>
            </a:pPr>
            <a:r>
              <a:rPr lang="ru-RU" sz="2800" dirty="0">
                <a:latin typeface="Times New Roman" panose="02020603050405020304" pitchFamily="18" charset="0"/>
                <a:cs typeface="Times New Roman" panose="02020603050405020304" pitchFamily="18" charset="0"/>
              </a:rPr>
              <a:t>Для изготовления игры нам понадобятся: </a:t>
            </a:r>
          </a:p>
          <a:p>
            <a:pPr>
              <a:lnSpc>
                <a:spcPct val="150000"/>
              </a:lnSpc>
            </a:pPr>
            <a:r>
              <a:rPr lang="ru-RU" sz="2800" dirty="0">
                <a:latin typeface="Times New Roman" panose="02020603050405020304" pitchFamily="18" charset="0"/>
                <a:cs typeface="Times New Roman" panose="02020603050405020304" pitchFamily="18" charset="0"/>
              </a:rPr>
              <a:t>4 листа А4 , 4 листа белого картона, клей, ножницы, скотч ( или 4 листа для </a:t>
            </a:r>
            <a:r>
              <a:rPr lang="ru-RU" sz="2800" dirty="0" err="1">
                <a:latin typeface="Times New Roman" panose="02020603050405020304" pitchFamily="18" charset="0"/>
                <a:cs typeface="Times New Roman" panose="02020603050405020304" pitchFamily="18" charset="0"/>
              </a:rPr>
              <a:t>ламинирования</a:t>
            </a:r>
            <a:r>
              <a:rPr lang="ru-RU" sz="2800" dirty="0" smtClean="0">
                <a:latin typeface="Times New Roman" panose="02020603050405020304" pitchFamily="18" charset="0"/>
                <a:cs typeface="Times New Roman" panose="02020603050405020304" pitchFamily="18" charset="0"/>
              </a:rPr>
              <a:t>).</a:t>
            </a:r>
          </a:p>
          <a:p>
            <a:pPr>
              <a:lnSpc>
                <a:spcPct val="150000"/>
              </a:lnSpc>
            </a:pPr>
            <a:endParaRPr lang="ru-RU" sz="2800" dirty="0">
              <a:latin typeface="Times New Roman" panose="02020603050405020304" pitchFamily="18" charset="0"/>
              <a:cs typeface="Times New Roman" panose="02020603050405020304" pitchFamily="18" charset="0"/>
            </a:endParaRPr>
          </a:p>
          <a:p>
            <a:pPr>
              <a:lnSpc>
                <a:spcPct val="150000"/>
              </a:lnSpc>
            </a:pPr>
            <a:endParaRPr lang="ru-RU" sz="2800" dirty="0" smtClean="0">
              <a:latin typeface="Times New Roman" panose="02020603050405020304" pitchFamily="18" charset="0"/>
              <a:cs typeface="Times New Roman" panose="02020603050405020304" pitchFamily="18" charset="0"/>
            </a:endParaRPr>
          </a:p>
          <a:p>
            <a:pPr>
              <a:lnSpc>
                <a:spcPct val="150000"/>
              </a:lnSpc>
            </a:pPr>
            <a:endParaRPr lang="ru-RU" sz="2800" dirty="0">
              <a:latin typeface="Times New Roman" panose="02020603050405020304" pitchFamily="18" charset="0"/>
              <a:cs typeface="Times New Roman" panose="02020603050405020304" pitchFamily="18" charset="0"/>
            </a:endParaRPr>
          </a:p>
          <a:p>
            <a:pPr>
              <a:lnSpc>
                <a:spcPct val="150000"/>
              </a:lnSpc>
            </a:pPr>
            <a:endParaRPr lang="ru-RU" sz="2800" dirty="0" smtClean="0">
              <a:latin typeface="Times New Roman" panose="02020603050405020304" pitchFamily="18" charset="0"/>
              <a:cs typeface="Times New Roman" panose="02020603050405020304" pitchFamily="18" charset="0"/>
            </a:endParaRPr>
          </a:p>
          <a:p>
            <a:pPr>
              <a:lnSpc>
                <a:spcPct val="150000"/>
              </a:lnSpc>
            </a:pPr>
            <a:endParaRPr lang="ru-RU" sz="2800" dirty="0">
              <a:latin typeface="Times New Roman" panose="02020603050405020304" pitchFamily="18" charset="0"/>
              <a:cs typeface="Times New Roman" panose="02020603050405020304" pitchFamily="18" charset="0"/>
            </a:endParaRPr>
          </a:p>
          <a:p>
            <a:pPr>
              <a:lnSpc>
                <a:spcPct val="150000"/>
              </a:lnSpc>
            </a:pPr>
            <a:endParaRPr lang="ru-RU"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85" y="2836623"/>
            <a:ext cx="6827520" cy="3394659"/>
          </a:xfrm>
          <a:prstGeom prst="rect">
            <a:avLst/>
          </a:prstGeom>
        </p:spPr>
      </p:pic>
    </p:spTree>
    <p:extLst>
      <p:ext uri="{BB962C8B-B14F-4D97-AF65-F5344CB8AC3E}">
        <p14:creationId xmlns:p14="http://schemas.microsoft.com/office/powerpoint/2010/main" val="3218542544"/>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4853" y="2181617"/>
            <a:ext cx="2926080" cy="206987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677" y="2181617"/>
            <a:ext cx="2926080" cy="2069870"/>
          </a:xfrm>
          <a:prstGeom prst="rect">
            <a:avLst/>
          </a:prstGeom>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r="34433"/>
          <a:stretch/>
        </p:blipFill>
        <p:spPr>
          <a:xfrm>
            <a:off x="5208618" y="4479523"/>
            <a:ext cx="1918550" cy="2069870"/>
          </a:xfrm>
          <a:prstGeom prst="rect">
            <a:avLst/>
          </a:prstGeom>
        </p:spPr>
      </p:pic>
      <p:pic>
        <p:nvPicPr>
          <p:cNvPr id="7" name="Рисунок 6"/>
          <p:cNvPicPr>
            <a:picLocks noChangeAspect="1"/>
          </p:cNvPicPr>
          <p:nvPr/>
        </p:nvPicPr>
        <p:blipFill rotWithShape="1">
          <a:blip r:embed="rId5" cstate="print">
            <a:extLst>
              <a:ext uri="{28A0092B-C50C-407E-A947-70E740481C1C}">
                <a14:useLocalDpi xmlns:a14="http://schemas.microsoft.com/office/drawing/2010/main" val="0"/>
              </a:ext>
            </a:extLst>
          </a:blip>
          <a:srcRect r="35665"/>
          <a:stretch/>
        </p:blipFill>
        <p:spPr>
          <a:xfrm>
            <a:off x="1169803" y="4479523"/>
            <a:ext cx="1882490" cy="2069870"/>
          </a:xfrm>
          <a:prstGeom prst="rect">
            <a:avLst/>
          </a:prstGeom>
        </p:spPr>
      </p:pic>
      <p:sp>
        <p:nvSpPr>
          <p:cNvPr id="9" name="Заголовок 8"/>
          <p:cNvSpPr>
            <a:spLocks noGrp="1"/>
          </p:cNvSpPr>
          <p:nvPr>
            <p:ph type="title"/>
          </p:nvPr>
        </p:nvSpPr>
        <p:spPr>
          <a:xfrm>
            <a:off x="824248" y="334851"/>
            <a:ext cx="8449754" cy="1790163"/>
          </a:xfrm>
        </p:spPr>
        <p:txBody>
          <a:bodyPr>
            <a:normAutofit/>
          </a:bodyPr>
          <a:lstStyle/>
          <a:p>
            <a:r>
              <a:rPr lang="ru-RU" dirty="0">
                <a:solidFill>
                  <a:schemeClr val="tx1"/>
                </a:solidFill>
                <a:latin typeface="Times New Roman" panose="02020603050405020304" pitchFamily="18" charset="0"/>
                <a:cs typeface="Times New Roman" panose="02020603050405020304" pitchFamily="18" charset="0"/>
              </a:rPr>
              <a:t>Этапы создания игры:</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1.Поиск и скачивание дидактического материала в интернете.</a:t>
            </a:r>
            <a:endParaRPr lang="ru-RU" dirty="0"/>
          </a:p>
        </p:txBody>
      </p:sp>
    </p:spTree>
    <p:extLst>
      <p:ext uri="{BB962C8B-B14F-4D97-AF65-F5344CB8AC3E}">
        <p14:creationId xmlns:p14="http://schemas.microsoft.com/office/powerpoint/2010/main" val="2012040393"/>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1"/>
                </a:solidFill>
                <a:latin typeface="Times New Roman" panose="02020603050405020304" pitchFamily="18" charset="0"/>
                <a:cs typeface="Times New Roman" panose="02020603050405020304" pitchFamily="18" charset="0"/>
              </a:rPr>
              <a:t>2.Распечатать скачанные изображения.</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3.Наклеить на картон .</a:t>
            </a:r>
            <a:endParaRPr lang="ru-RU" dirty="0"/>
          </a:p>
        </p:txBody>
      </p:sp>
      <p:pic>
        <p:nvPicPr>
          <p:cNvPr id="6" name="Объект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2461"/>
          <a:stretch/>
        </p:blipFill>
        <p:spPr>
          <a:xfrm>
            <a:off x="5731099" y="2276497"/>
            <a:ext cx="3143658" cy="3901440"/>
          </a:xfrm>
        </p:spPr>
      </p:pic>
      <p:pic>
        <p:nvPicPr>
          <p:cNvPr id="5" name="Объект 1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36582" y="1930400"/>
            <a:ext cx="3271024" cy="3881437"/>
          </a:xfrm>
        </p:spPr>
      </p:pic>
    </p:spTree>
    <p:extLst>
      <p:ext uri="{BB962C8B-B14F-4D97-AF65-F5344CB8AC3E}">
        <p14:creationId xmlns:p14="http://schemas.microsoft.com/office/powerpoint/2010/main" val="1585886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289</TotalTime>
  <Words>351</Words>
  <Application>Microsoft Office PowerPoint</Application>
  <PresentationFormat>Широкоэкранный</PresentationFormat>
  <Paragraphs>44</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Calibri</vt:lpstr>
      <vt:lpstr>Times New Roman</vt:lpstr>
      <vt:lpstr>Trebuchet MS</vt:lpstr>
      <vt:lpstr>Wingdings 3</vt:lpstr>
      <vt:lpstr>Грань</vt:lpstr>
      <vt:lpstr>    Презентация на тему: «Изготовление дидактической игры «Доходы – Расходы»» -Воспитатель первой квалификационной категории -Немцова Надежда Васильевна -Стаж работы 8 лет -п. Клетня Брянской области -Контакты: Тел. 89532800721 Адрес сайта в сети Интернет https://nsportal.ru/nemtsova-nadezhda-vasilevna Адрес электронной почты: nadyarod76@gmail.com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Этапы создания игры: 1.Поиск и скачивание дидактического материала в интернете.</vt:lpstr>
      <vt:lpstr>2.Распечатать скачанные изображения. 3.Наклеить на картон .</vt:lpstr>
      <vt:lpstr>4.Вырезать.</vt:lpstr>
      <vt:lpstr>5.Заламинировать карточки( или обклеить скотчем с обеих сторон, лишний скотч обрезать по контуру карточки).</vt:lpstr>
      <vt:lpstr>Презентация PowerPoint</vt:lpstr>
      <vt:lpstr>Презентация PowerPoint</vt:lpstr>
      <vt:lpstr>6.Положить д/и в папку ( или конверт)</vt:lpstr>
      <vt:lpstr>  Дидактическая игра «Доходы и расходы».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тему : «Изготовление </dc:title>
  <dc:creator>Zerocool</dc:creator>
  <cp:lastModifiedBy>User</cp:lastModifiedBy>
  <cp:revision>76</cp:revision>
  <dcterms:created xsi:type="dcterms:W3CDTF">2023-02-07T11:46:53Z</dcterms:created>
  <dcterms:modified xsi:type="dcterms:W3CDTF">2023-02-27T05:14:37Z</dcterms:modified>
</cp:coreProperties>
</file>